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Relationship Id="rId4" Type="http://schemas.openxmlformats.org/officeDocument/2006/relationships/image" Target="../media/image1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6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48640" y="457200"/>
            <a:ext cx="11094415" cy="5943600"/>
          </a:xfrm>
          <a:prstGeom prst="roundRect">
            <a:avLst/>
          </a:prstGeom>
          <a:solidFill>
            <a:srgbClr val="0E2648"/>
          </a:solidFill>
          <a:ln w="2286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731520"/>
            <a:ext cx="103628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5E1B2"/>
                </a:solidFill>
                <a:latin typeface="Arial"/>
              </a:defRPr>
            </a:pPr>
            <a:r>
              <a:t>SOUS LE HAUT PATRONAGE DE SA MAJESTÉ LE ROI MOHAMMED VI</a:t>
            </a:r>
            <a:br/>
            <a:r>
              <a:t>تحت الرعاية السامية لصاحب الجلالة الملك محمد السادس نصره الله</a:t>
            </a:r>
          </a:p>
        </p:txBody>
      </p:sp>
      <p:pic>
        <p:nvPicPr>
          <p:cNvPr id="5" name="Picture 4" descr="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" y="1645920"/>
            <a:ext cx="1645920" cy="1969329"/>
          </a:xfrm>
          <a:prstGeom prst="rect">
            <a:avLst/>
          </a:prstGeom>
        </p:spPr>
      </p:pic>
      <p:pic>
        <p:nvPicPr>
          <p:cNvPr id="6" name="Picture 5" descr="logo_40_anniversai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7055" y="1645920"/>
            <a:ext cx="1645920" cy="1645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6000" y="1645920"/>
            <a:ext cx="7619695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F5E1B2"/>
                </a:solidFill>
                <a:latin typeface="Traditional Arabic"/>
              </a:defRPr>
            </a:pPr>
            <a:r>
              <a:t>جمعية رباط الفتح للتنمية المستديمة</a:t>
            </a:r>
          </a:p>
          <a:p>
            <a:pPr algn="ctr">
              <a:defRPr sz="2000">
                <a:solidFill>
                  <a:srgbClr val="FFFFFF"/>
                </a:solidFill>
                <a:latin typeface="Traditional Arabic"/>
              </a:defRPr>
            </a:pPr>
            <a:r>
              <a:t>40 سنة في خدمة الثقافة، التراث، والمجتمع (1986 - 2026)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2926080"/>
            <a:ext cx="85340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Segoe UI"/>
              </a:defRPr>
            </a:pPr>
            <a:r>
              <a:t>Association Ribat Al Fath pour le Développement Durable</a:t>
            </a:r>
          </a:p>
          <a:p>
            <a:pPr algn="ctr">
              <a:defRPr sz="1300">
                <a:solidFill>
                  <a:srgbClr val="C5A059"/>
                </a:solidFill>
                <a:latin typeface="Segoe UI"/>
              </a:defRPr>
            </a:pPr>
            <a:r>
              <a:t>Présentation Officielle des 4 Grands Axes d'Action &amp; Réalisations Majeures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4069080"/>
            <a:ext cx="2468880" cy="1463040"/>
          </a:xfrm>
          <a:prstGeom prst="roundRect">
            <a:avLst/>
          </a:prstGeom>
          <a:solidFill>
            <a:srgbClr val="13315A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4206240"/>
            <a:ext cx="2286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5E1B2"/>
                </a:solidFill>
                <a:latin typeface="Traditional Arabic"/>
              </a:defRPr>
            </a:pPr>
            <a:r>
              <a:t>📚 ندواتنا ولقاءاتنا الفكرية</a:t>
            </a:r>
          </a:p>
          <a:p>
            <a:pPr algn="ctr">
              <a:spcBef>
                <a:spcPts val="400"/>
              </a:spcBef>
              <a:defRPr sz="950">
                <a:solidFill>
                  <a:srgbClr val="FFFFFF"/>
                </a:solidFill>
                <a:latin typeface="Segoe UI"/>
              </a:defRPr>
            </a:pPr>
            <a:r>
              <a:t>Colloques &amp; Rencontres Scientifiques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20440" y="4069080"/>
            <a:ext cx="2468880" cy="1463040"/>
          </a:xfrm>
          <a:prstGeom prst="roundRect">
            <a:avLst/>
          </a:prstGeom>
          <a:solidFill>
            <a:srgbClr val="13315A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11880" y="4206240"/>
            <a:ext cx="2286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5E1B2"/>
                </a:solidFill>
                <a:latin typeface="Traditional Arabic"/>
              </a:defRPr>
            </a:pPr>
            <a:r>
              <a:t>🎶 برامجنا الموسيقية والفنية</a:t>
            </a:r>
          </a:p>
          <a:p>
            <a:pPr algn="ctr">
              <a:spcBef>
                <a:spcPts val="400"/>
              </a:spcBef>
              <a:defRPr sz="950">
                <a:solidFill>
                  <a:srgbClr val="FFFFFF"/>
                </a:solidFill>
                <a:latin typeface="Segoe UI"/>
              </a:defRPr>
            </a:pPr>
            <a:r>
              <a:t>Patrimoine Musical &amp; Chorales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6480" y="4069080"/>
            <a:ext cx="2468880" cy="1463040"/>
          </a:xfrm>
          <a:prstGeom prst="roundRect">
            <a:avLst/>
          </a:prstGeom>
          <a:solidFill>
            <a:srgbClr val="13315A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17920" y="4206240"/>
            <a:ext cx="2286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5E1B2"/>
                </a:solidFill>
                <a:latin typeface="Traditional Arabic"/>
              </a:defRPr>
            </a:pPr>
            <a:r>
              <a:t>🏛️ محطات من مسيرتنا التاريخية</a:t>
            </a:r>
          </a:p>
          <a:p>
            <a:pPr algn="ctr">
              <a:spcBef>
                <a:spcPts val="400"/>
              </a:spcBef>
              <a:defRPr sz="950">
                <a:solidFill>
                  <a:srgbClr val="FFFFFF"/>
                </a:solidFill>
                <a:latin typeface="Segoe UI"/>
              </a:defRPr>
            </a:pPr>
            <a:r>
              <a:t>40 Ans d'Histoire (1986-2026)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732520" y="4069080"/>
            <a:ext cx="2468880" cy="1463040"/>
          </a:xfrm>
          <a:prstGeom prst="roundRect">
            <a:avLst/>
          </a:prstGeom>
          <a:solidFill>
            <a:srgbClr val="13315A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823960" y="4206240"/>
            <a:ext cx="2286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5E1B2"/>
                </a:solidFill>
                <a:latin typeface="Traditional Arabic"/>
              </a:defRPr>
            </a:pPr>
            <a:r>
              <a:t>✨ إسهامنا الثقافي والمجتمعي</a:t>
            </a:r>
          </a:p>
          <a:p>
            <a:pPr algn="ctr">
              <a:spcBef>
                <a:spcPts val="400"/>
              </a:spcBef>
              <a:defRPr sz="950">
                <a:solidFill>
                  <a:srgbClr val="FFFFFF"/>
                </a:solidFill>
                <a:latin typeface="Segoe UI"/>
              </a:defRPr>
            </a:pPr>
            <a:r>
              <a:t>Engagement Sociétal &amp; Jeunesse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760720"/>
            <a:ext cx="103628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C5A059"/>
                </a:solidFill>
                <a:latin typeface="Segoe UI"/>
              </a:defRPr>
            </a:pPr>
            <a:r>
              <a:t>Présidée par M. Abdelkrim BENNANI  •  Reconnue d'Utilité Publique  •  Rabat, Capitale du Royaume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716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12191695" cy="36576"/>
          </a:xfrm>
          <a:prstGeom prst="rect">
            <a:avLst/>
          </a:prstGeom>
          <a:solidFill>
            <a:srgbClr val="C5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"/>
            <a:ext cx="107286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 b="1">
                <a:solidFill>
                  <a:srgbClr val="F5E1B2"/>
                </a:solidFill>
                <a:latin typeface="Arial"/>
              </a:defRPr>
            </a:pPr>
            <a:r>
              <a:t>SOUS LE HAUT PATRONAGE DE SA MAJESTÉ LE ROI MOHAMMED VI  |  تحت الرعاية السامية لصاحب الجلالة الملك محمد السادس نصره الله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9184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Segoe UI"/>
              </a:defRPr>
            </a:pPr>
            <a:r>
              <a:t>Identité &amp; Vision Stratégique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56655" y="329184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1">
                <a:solidFill>
                  <a:srgbClr val="F5E1B2"/>
                </a:solidFill>
                <a:latin typeface="Traditional Arabic"/>
              </a:defRPr>
            </a:pPr>
            <a:r>
              <a:t>الهوية والرؤية الاستراتيجية للجمعية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804672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CBD5E1"/>
                </a:solidFill>
                <a:latin typeface="Segoe UI"/>
              </a:defRPr>
            </a:pPr>
            <a:r>
              <a:t>Fondation, Utilité Publique et rayonnement de la Capitale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655" y="804672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CBD5E1"/>
                </a:solidFill>
                <a:latin typeface="Cairo"/>
              </a:defRPr>
            </a:pPr>
            <a:r>
              <a:t>التأسيس والمنفعة العامة وإشعاع عاصمة الأنوار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6446520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6510528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748B"/>
                </a:solidFill>
                <a:latin typeface="Segoe UI"/>
              </a:defRPr>
            </a:pPr>
            <a:r>
              <a:t>Association Ribat Al Fath pour le Développement Durable — Reconnue d'Utilité Publique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88175" y="6510528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4748B"/>
                </a:solidFill>
                <a:latin typeface="Cairo"/>
              </a:defRPr>
            </a:pPr>
            <a:r>
              <a:t>جمعية رباط الفتح للتنمية المستديمة • الرباط عاصمة الأنوار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0" y="6510528"/>
            <a:ext cx="15846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C5A059"/>
                </a:solidFill>
                <a:latin typeface="Segoe UI"/>
              </a:defRPr>
            </a:pPr>
            <a:r>
              <a:t>Slide 2 / 10</a:t>
            </a:r>
          </a:p>
        </p:txBody>
      </p:sp>
      <p:pic>
        <p:nvPicPr>
          <p:cNvPr id="13" name="Picture 12" descr="tribune_president_bennan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371600"/>
            <a:ext cx="3474720" cy="231648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731520" y="4023360"/>
            <a:ext cx="3474720" cy="21945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6112" y="4133088"/>
            <a:ext cx="3145536" cy="197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07162C"/>
                </a:solidFill>
                <a:latin typeface="Segoe UI"/>
              </a:defRPr>
            </a:pPr>
            <a:r>
              <a:t>Présidence &amp; Gouvernance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Président : M. Abdelkrim BENNANI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Fondation : 1986 à Rabat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Statut : Association Reconnue d'Utilité Publique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Ancrage : Au cœur du développement durable et de la valorisation culturelle de Rabat.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Rayonnement : Partenariats avec l'Académie du Royaume, les Ministères et la BNRM.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0" y="1371600"/>
            <a:ext cx="7071055" cy="2377440"/>
          </a:xfrm>
          <a:prstGeom prst="roundRect">
            <a:avLst/>
          </a:prstGeom>
          <a:solidFill>
            <a:srgbClr val="FEF9ED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53712" y="1481328"/>
            <a:ext cx="6741871" cy="2157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1">
                <a:solidFill>
                  <a:srgbClr val="92400E"/>
                </a:solidFill>
                <a:latin typeface="Traditional Arabic"/>
              </a:defRPr>
            </a:pPr>
            <a:r>
              <a:t>الرسالة والرؤية المرجعية لرباط الفتح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خدمة التنمية الشاملة والمستدامة للمملكة المغربية وعاصمتها الرباط.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صيانة الهوية والتراث الأندلسي والمغربي الأصيل وتوريثه للأجيال الصاعدة.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إرساء الحوار الفكري الرصين وتنشيط الفضاء الأكاديمي والمدني بالعاصمة.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تشجيع الطاقات الشابة في مجالات الابتكار الرقمي، الفنون التشكيلية، والبيئة.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المبادرات الميدانية للتضامن الاجتماعي والمحافظة على النسيج الحضري العتيق.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023360"/>
            <a:ext cx="1673352" cy="2194560"/>
          </a:xfrm>
          <a:prstGeom prst="roundRect">
            <a:avLst/>
          </a:prstGeom>
          <a:solidFill>
            <a:srgbClr val="07162C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34840" y="4206240"/>
            <a:ext cx="1581912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5E1B2"/>
                </a:solidFill>
                <a:latin typeface="Segoe UI"/>
              </a:defRPr>
            </a:pPr>
            <a:r>
              <a:t>40 Ans</a:t>
            </a:r>
          </a:p>
          <a:p>
            <a:pPr algn="ctr">
              <a:spcBef>
                <a:spcPts val="600"/>
              </a:spcBef>
              <a:defRPr sz="1300" b="1">
                <a:solidFill>
                  <a:srgbClr val="FFFFFF"/>
                </a:solidFill>
                <a:latin typeface="Traditional Arabic"/>
              </a:defRPr>
            </a:pPr>
            <a:r>
              <a:t>سنـة من العطاء</a:t>
            </a:r>
          </a:p>
          <a:p>
            <a:pPr algn="ctr">
              <a:spcBef>
                <a:spcPts val="400"/>
              </a:spcBef>
              <a:defRPr sz="900">
                <a:solidFill>
                  <a:srgbClr val="CBD5E1"/>
                </a:solidFill>
                <a:latin typeface="Segoe UI"/>
              </a:defRPr>
            </a:pPr>
            <a:r>
              <a:t>1986 — 2026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9631" y="4023360"/>
            <a:ext cx="1673352" cy="2194560"/>
          </a:xfrm>
          <a:prstGeom prst="roundRect">
            <a:avLst/>
          </a:prstGeom>
          <a:solidFill>
            <a:srgbClr val="07162C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45351" y="4206240"/>
            <a:ext cx="1581912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5E1B2"/>
                </a:solidFill>
                <a:latin typeface="Segoe UI"/>
              </a:defRPr>
            </a:pPr>
            <a:r>
              <a:t>60+ Ouvrages</a:t>
            </a:r>
          </a:p>
          <a:p>
            <a:pPr algn="ctr">
              <a:spcBef>
                <a:spcPts val="600"/>
              </a:spcBef>
              <a:defRPr sz="1300" b="1">
                <a:solidFill>
                  <a:srgbClr val="FFFFFF"/>
                </a:solidFill>
                <a:latin typeface="Traditional Arabic"/>
              </a:defRPr>
            </a:pPr>
            <a:r>
              <a:t>مؤلف وإصدار</a:t>
            </a:r>
          </a:p>
          <a:p>
            <a:pPr algn="ctr">
              <a:spcBef>
                <a:spcPts val="400"/>
              </a:spcBef>
              <a:defRPr sz="900">
                <a:solidFill>
                  <a:srgbClr val="CBD5E1"/>
                </a:solidFill>
                <a:latin typeface="Segoe UI"/>
              </a:defRPr>
            </a:pPr>
            <a:r>
              <a:t>Actes &amp; Livres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10144" y="4023360"/>
            <a:ext cx="1673352" cy="2194560"/>
          </a:xfrm>
          <a:prstGeom prst="roundRect">
            <a:avLst/>
          </a:prstGeom>
          <a:solidFill>
            <a:srgbClr val="07162C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55864" y="4206240"/>
            <a:ext cx="1581912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5E1B2"/>
                </a:solidFill>
                <a:latin typeface="Segoe UI"/>
              </a:defRPr>
            </a:pPr>
            <a:r>
              <a:t>4 Chorales</a:t>
            </a:r>
          </a:p>
          <a:p>
            <a:pPr algn="ctr">
              <a:spcBef>
                <a:spcPts val="600"/>
              </a:spcBef>
              <a:defRPr sz="1300" b="1">
                <a:solidFill>
                  <a:srgbClr val="FFFFFF"/>
                </a:solidFill>
                <a:latin typeface="Traditional Arabic"/>
              </a:defRPr>
            </a:pPr>
            <a:r>
              <a:t>فرق موسيقية</a:t>
            </a:r>
          </a:p>
          <a:p>
            <a:pPr algn="ctr">
              <a:spcBef>
                <a:spcPts val="400"/>
              </a:spcBef>
              <a:defRPr sz="900">
                <a:solidFill>
                  <a:srgbClr val="CBD5E1"/>
                </a:solidFill>
                <a:latin typeface="Segoe UI"/>
              </a:defRPr>
            </a:pPr>
            <a:r>
              <a:t>Génération d'Élite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820655" y="4023360"/>
            <a:ext cx="1673352" cy="2194560"/>
          </a:xfrm>
          <a:prstGeom prst="roundRect">
            <a:avLst/>
          </a:prstGeom>
          <a:solidFill>
            <a:srgbClr val="07162C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866376" y="4206240"/>
            <a:ext cx="1581912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5E1B2"/>
                </a:solidFill>
                <a:latin typeface="Segoe UI"/>
              </a:defRPr>
            </a:pPr>
            <a:r>
              <a:t>100+ Colloques</a:t>
            </a:r>
          </a:p>
          <a:p>
            <a:pPr algn="ctr">
              <a:spcBef>
                <a:spcPts val="600"/>
              </a:spcBef>
              <a:defRPr sz="1300" b="1">
                <a:solidFill>
                  <a:srgbClr val="FFFFFF"/>
                </a:solidFill>
                <a:latin typeface="Traditional Arabic"/>
              </a:defRPr>
            </a:pPr>
            <a:r>
              <a:t>ندوة فكرية</a:t>
            </a:r>
          </a:p>
          <a:p>
            <a:pPr algn="ctr">
              <a:spcBef>
                <a:spcPts val="400"/>
              </a:spcBef>
              <a:defRPr sz="900">
                <a:solidFill>
                  <a:srgbClr val="CBD5E1"/>
                </a:solidFill>
                <a:latin typeface="Segoe UI"/>
              </a:defRPr>
            </a:pPr>
            <a:r>
              <a:t>Rayonnement National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716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12191695" cy="36576"/>
          </a:xfrm>
          <a:prstGeom prst="rect">
            <a:avLst/>
          </a:prstGeom>
          <a:solidFill>
            <a:srgbClr val="C5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"/>
            <a:ext cx="107286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 b="1">
                <a:solidFill>
                  <a:srgbClr val="F5E1B2"/>
                </a:solidFill>
                <a:latin typeface="Arial"/>
              </a:defRPr>
            </a:pPr>
            <a:r>
              <a:t>SOUS LE HAUT PATRONAGE DE SA MAJESTÉ LE ROI MOHAMMED VI  |  تحت الرعاية السامية لصاحب الجلالة الملك محمد السادس نصره الله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9184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Segoe UI"/>
              </a:defRPr>
            </a:pPr>
            <a:r>
              <a:t>Axe 1 : Colloques &amp; Rencontres Intellectuelles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56655" y="329184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1">
                <a:solidFill>
                  <a:srgbClr val="F5E1B2"/>
                </a:solidFill>
                <a:latin typeface="Traditional Arabic"/>
              </a:defRPr>
            </a:pPr>
            <a:r>
              <a:t>المحور الأول: ندواتنا ولقاءاتنا الفكرية والعلمية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804672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CBD5E1"/>
                </a:solidFill>
                <a:latin typeface="Segoe UI"/>
              </a:defRPr>
            </a:pPr>
            <a:r>
              <a:t>خميس الأندلسيات وملتقيات الفكر وحوار الثقافات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655" y="804672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CBD5E1"/>
                </a:solidFill>
                <a:latin typeface="Cairo"/>
              </a:defRPr>
            </a:pPr>
            <a:r>
              <a:t>خميس الأندلسيات، ملتقيات الفكر، وإشعاع المعرفة الرصينة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6446520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6510528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748B"/>
                </a:solidFill>
                <a:latin typeface="Segoe UI"/>
              </a:defRPr>
            </a:pPr>
            <a:r>
              <a:t>Association Ribat Al Fath pour le Développement Durable — Reconnue d'Utilité Publique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88175" y="6510528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4748B"/>
                </a:solidFill>
                <a:latin typeface="Cairo"/>
              </a:defRPr>
            </a:pPr>
            <a:r>
              <a:t>جمعية رباط الفتح للتنمية المستديمة • الرباط عاصمة الأنوار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0" y="6510528"/>
            <a:ext cx="15846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C5A059"/>
                </a:solidFill>
                <a:latin typeface="Segoe UI"/>
              </a:defRPr>
            </a:pPr>
            <a:r>
              <a:t>Slide 3 / 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1371600"/>
            <a:ext cx="5212080" cy="2286000"/>
          </a:xfrm>
          <a:prstGeom prst="roundRect">
            <a:avLst/>
          </a:prstGeom>
          <a:solidFill>
            <a:srgbClr val="FEF9ED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6112" y="1481328"/>
            <a:ext cx="4882896" cy="2066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1">
                <a:solidFill>
                  <a:srgbClr val="92400E"/>
                </a:solidFill>
                <a:latin typeface="Traditional Arabic"/>
              </a:defRPr>
            </a:pPr>
            <a:r>
              <a:t>خميس الأندلسيات: موعد الفكر والإبداع الراقي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تقليد ثقافي وفكري أصيل رسخته الجمعية على مدى عقود بالعاصمة الرباط.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لقاء دوري يحتفي بروائع الشعر الأندلسي، الأدب المغربي، والدراسات التاريخية.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منصة جامعة لأبرز المؤرخين، المفكرين، والأكاديميين المغاربة والدوليين.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إحياء وتوثيق التراث المشترك لحضارة الأندلس والمغرب الكبير.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840480"/>
            <a:ext cx="5212080" cy="2377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6112" y="3950208"/>
            <a:ext cx="4882896" cy="2157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07162C"/>
                </a:solidFill>
                <a:latin typeface="Segoe UI"/>
              </a:defRPr>
            </a:pPr>
            <a:r>
              <a:t>Rencontres Intellectuelles &amp; Débats de Société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Dialogue des Cultures &amp; Modernité : Tables rondes prospectives sur les grands enjeux contemporains.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Partenariat d'excellence avec l'Académie du Royaume du Maroc et la Bibliothèque Nationale (BNRM).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Hommages aux grandes figures littéraires, scientifiques et artistiques de la nation.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Édition des Actes : Chaque cycle donne lieu à la publication d'un ouvrage de référence distribué dans les universités.</a:t>
            </a:r>
          </a:p>
        </p:txBody>
      </p:sp>
      <p:pic>
        <p:nvPicPr>
          <p:cNvPr id="17" name="Picture 16" descr="academie_du_royau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371600"/>
            <a:ext cx="5242255" cy="3291812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6217920" y="4114800"/>
            <a:ext cx="5242255" cy="2103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82512" y="4224528"/>
            <a:ext cx="4913071" cy="1883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1">
                <a:solidFill>
                  <a:srgbClr val="07162C"/>
                </a:solidFill>
                <a:latin typeface="Traditional Arabic"/>
              </a:defRPr>
            </a:pPr>
            <a:r>
              <a:t>الندوات العلمية للتنمية المستدامة والبيئة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مؤتمرات دولية ووطنية حول الطاقات المتجددة والانتقال الطاقي.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ندوات الأمن المائي، حماية الساحل والواجهة البحرية للرباط وسلا.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تثمين الاقتصاد الدائري والحلول البيئية الذكية للمدن المستدامة.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توصيات استراتيجية مرفوعة للقطاعات الحكومية والمؤسسات المنتخبة.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716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12191695" cy="36576"/>
          </a:xfrm>
          <a:prstGeom prst="rect">
            <a:avLst/>
          </a:prstGeom>
          <a:solidFill>
            <a:srgbClr val="C5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"/>
            <a:ext cx="107286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 b="1">
                <a:solidFill>
                  <a:srgbClr val="F5E1B2"/>
                </a:solidFill>
                <a:latin typeface="Arial"/>
              </a:defRPr>
            </a:pPr>
            <a:r>
              <a:t>SOUS LE HAUT PATRONAGE DE SA MAJESTÉ LE ROI MOHAMMED VI  |  تحت الرعاية السامية لصاحب الجلالة الملك محمد السادس نصره الله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9184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Segoe UI"/>
              </a:defRPr>
            </a:pPr>
            <a:r>
              <a:t>Axe 1 (Suite) : Publications &amp; Fonds Scientifique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56655" y="329184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1">
                <a:solidFill>
                  <a:srgbClr val="F5E1B2"/>
                </a:solidFill>
                <a:latin typeface="Traditional Arabic"/>
              </a:defRPr>
            </a:pPr>
            <a:r>
              <a:t>المحور الأول (تابع): منشورات الجمعية ورصيدها الأكاديمي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804672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CBD5E1"/>
                </a:solidFill>
                <a:latin typeface="Segoe UI"/>
              </a:defRPr>
            </a:pPr>
            <a:r>
              <a:t>Plus de 60 ouvrages de référence et numérisation du savoir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655" y="804672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CBD5E1"/>
                </a:solidFill>
                <a:latin typeface="Cairo"/>
              </a:defRPr>
            </a:pPr>
            <a:r>
              <a:t>أكثر من 60 مؤلفاً مرجعياً والمكتبة الرقمية للجمعية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6446520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6510528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748B"/>
                </a:solidFill>
                <a:latin typeface="Segoe UI"/>
              </a:defRPr>
            </a:pPr>
            <a:r>
              <a:t>Association Ribat Al Fath pour le Développement Durable — Reconnue d'Utilité Publique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88175" y="6510528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4748B"/>
                </a:solidFill>
                <a:latin typeface="Cairo"/>
              </a:defRPr>
            </a:pPr>
            <a:r>
              <a:t>جمعية رباط الفتح للتنمية المستديمة • الرباط عاصمة الأنوار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0" y="6510528"/>
            <a:ext cx="15846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C5A059"/>
                </a:solidFill>
                <a:latin typeface="Segoe UI"/>
              </a:defRPr>
            </a:pPr>
            <a:r>
              <a:t>Slide 4 / 10</a:t>
            </a:r>
          </a:p>
        </p:txBody>
      </p:sp>
      <p:pic>
        <p:nvPicPr>
          <p:cNvPr id="13" name="Picture 12" descr="edition_ribat_alfath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371600"/>
            <a:ext cx="3840480" cy="5120640"/>
          </a:xfrm>
          <a:prstGeom prst="rect">
            <a:avLst/>
          </a:prstGeom>
        </p:spPr>
      </p:pic>
      <p:pic>
        <p:nvPicPr>
          <p:cNvPr id="14" name="Picture 13" descr="table_ron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3931920"/>
            <a:ext cx="3840480" cy="2674307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846320" y="1371600"/>
            <a:ext cx="6613855" cy="2377440"/>
          </a:xfrm>
          <a:prstGeom prst="roundRect">
            <a:avLst/>
          </a:prstGeom>
          <a:solidFill>
            <a:srgbClr val="FEF9ED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10912" y="1481328"/>
            <a:ext cx="6284671" cy="2157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1">
                <a:solidFill>
                  <a:srgbClr val="92400E"/>
                </a:solidFill>
                <a:latin typeface="Traditional Arabic"/>
              </a:defRPr>
            </a:pPr>
            <a:r>
              <a:t>الرصيد التوثيقي ومنشورات جمعية رباط الفتح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خزانة علمية تضم أكثر من 60 عنواناً تشمل مختلف حقول المعرفة الإنسانية.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أعمال ندوات خميس الأندلسيات، ملتقيات التنمية المستدامة، ودراسات تاريخ الرباط.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مراجع أصيلة يعتمد عليها الباحثون وطلبة الدكتوراه بالمغرب والخارج.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إطلاق مشروع الرقمنة الشاملة لإتاحة هذا الرصيد النفيس للجمهور عبر منصة رقمية متطورة.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46320" y="3931920"/>
            <a:ext cx="6613855" cy="2286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10912" y="4041648"/>
            <a:ext cx="6284671" cy="2066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07162C"/>
                </a:solidFill>
                <a:latin typeface="Segoe UI"/>
              </a:defRPr>
            </a:pPr>
            <a:r>
              <a:t>Rayonnement Académique &amp; Bibliothèque Numérique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Convention de Dépôt &amp; Diffusion avec la Bibliothèque Nationale du Royaume du Maroc (BNRM).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Accès Libre &amp; Universitaire : Ouvrages disponibles pour les chercheurs, historiens et étudiants.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Actes du 40ème Anniversaire : Publication d'une anthologie commémorative retraçant 4 décennies de pensée.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Plateforme Numérique : Consultation interactive des archives, résumés scientifiques et communications.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716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12191695" cy="36576"/>
          </a:xfrm>
          <a:prstGeom prst="rect">
            <a:avLst/>
          </a:prstGeom>
          <a:solidFill>
            <a:srgbClr val="C5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"/>
            <a:ext cx="107286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 b="1">
                <a:solidFill>
                  <a:srgbClr val="F5E1B2"/>
                </a:solidFill>
                <a:latin typeface="Arial"/>
              </a:defRPr>
            </a:pPr>
            <a:r>
              <a:t>SOUS LE HAUT PATRONAGE DE SA MAJESTÉ LE ROI MOHAMMED VI  |  تحت الرعاية السامية لصاحب الجلالة الملك محمد السادس نصره الله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9184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Segoe UI"/>
              </a:defRPr>
            </a:pPr>
            <a:r>
              <a:t>Axe 2 : Programmes Musicaux &amp; Festival Andalou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56655" y="329184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1">
                <a:solidFill>
                  <a:srgbClr val="F5E1B2"/>
                </a:solidFill>
                <a:latin typeface="Traditional Arabic"/>
              </a:defRPr>
            </a:pPr>
            <a:r>
              <a:t>المحور الثاني: برامجنا الموسيقية ومهرجان الموسيقى الأندلسية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804672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CBD5E1"/>
                </a:solidFill>
                <a:latin typeface="Segoe UI"/>
              </a:defRPr>
            </a:pPr>
            <a:r>
              <a:t>Festival International et sauvegarde des chefs-d'œuvre du patrimoine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655" y="804672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CBD5E1"/>
                </a:solidFill>
                <a:latin typeface="Cairo"/>
              </a:defRPr>
            </a:pPr>
            <a:r>
              <a:t>المهرجان الدولي للموسيقى الأندلسية وصيانة نوبات التراث الأصيل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6446520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6510528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748B"/>
                </a:solidFill>
                <a:latin typeface="Segoe UI"/>
              </a:defRPr>
            </a:pPr>
            <a:r>
              <a:t>Association Ribat Al Fath pour le Développement Durable — Reconnue d'Utilité Publique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88175" y="6510528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4748B"/>
                </a:solidFill>
                <a:latin typeface="Cairo"/>
              </a:defRPr>
            </a:pPr>
            <a:r>
              <a:t>جمعية رباط الفتح للتنمية المستديمة • الرباط عاصمة الأنوار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0" y="6510528"/>
            <a:ext cx="15846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C5A059"/>
                </a:solidFill>
                <a:latin typeface="Segoe UI"/>
              </a:defRPr>
            </a:pPr>
            <a:r>
              <a:t>Slide 5 / 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1371600"/>
            <a:ext cx="5486400" cy="2468880"/>
          </a:xfrm>
          <a:prstGeom prst="roundRect">
            <a:avLst/>
          </a:prstGeom>
          <a:solidFill>
            <a:srgbClr val="FEF9ED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6112" y="1481328"/>
            <a:ext cx="5157216" cy="2249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1">
                <a:solidFill>
                  <a:srgbClr val="92400E"/>
                </a:solidFill>
                <a:latin typeface="Traditional Arabic"/>
              </a:defRPr>
            </a:pPr>
            <a:r>
              <a:t>مهرجان الرباط الدولي للموسيقى الأندلسية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محطة ثقافية كبرى رسخت مكانة الرباط كعاصمة لحماية تراث طرب الآلة.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استقطاب أعرق المدارس الموسيقية الأندلسية من فاس، تطوان، الرباط، الجزائر، وإسبانيا.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أداء جماعي وفردي متقن لأمهات النوبات والصنائع الشعرية الأصيلة.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لحظات فنية ساحرة تسهم في حفظ الذاكرة الموسيقية المشتركة ونقلها للشباب.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4023360"/>
            <a:ext cx="5486400" cy="21945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6112" y="4133088"/>
            <a:ext cx="5157216" cy="197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07162C"/>
                </a:solidFill>
                <a:latin typeface="Segoe UI"/>
              </a:defRPr>
            </a:pPr>
            <a:r>
              <a:t>Le Festival International des Musiques Andalouses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Événement phare de la scène culturelle marocaine sous Haut Patronage Royal.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Rencontre prestigieuse entre les maîtres incontestés et les jeunes virtuoses.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Célébration de la Nouba andalouse dans les plus beaux théâtres et palais historiques de Rabat.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Dimension internationale : Dialogues musicaux avec les orchestres de Cordoue et de Grenade.</a:t>
            </a:r>
          </a:p>
        </p:txBody>
      </p:sp>
      <p:pic>
        <p:nvPicPr>
          <p:cNvPr id="17" name="Picture 16" descr="festival_orchestre_sce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371600"/>
            <a:ext cx="4967935" cy="3310663"/>
          </a:xfrm>
          <a:prstGeom prst="rect">
            <a:avLst/>
          </a:prstGeom>
        </p:spPr>
      </p:pic>
      <p:pic>
        <p:nvPicPr>
          <p:cNvPr id="18" name="Picture 17" descr="orchestre_cordou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3931920"/>
            <a:ext cx="4967935" cy="66396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716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12191695" cy="36576"/>
          </a:xfrm>
          <a:prstGeom prst="rect">
            <a:avLst/>
          </a:prstGeom>
          <a:solidFill>
            <a:srgbClr val="C5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"/>
            <a:ext cx="107286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 b="1">
                <a:solidFill>
                  <a:srgbClr val="F5E1B2"/>
                </a:solidFill>
                <a:latin typeface="Arial"/>
              </a:defRPr>
            </a:pPr>
            <a:r>
              <a:t>SOUS LE HAUT PATRONAGE DE SA MAJESTÉ LE ROI MOHAMMED VI  |  تحت الرعاية السامية لصاحب الجلالة الملك محمد السادس نصره الله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9184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Segoe UI"/>
              </a:defRPr>
            </a:pPr>
            <a:r>
              <a:t>Axe 2 (Suite) : Les 4 Chorales &amp; Ateliers d'Excellence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56655" y="329184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1">
                <a:solidFill>
                  <a:srgbClr val="F5E1B2"/>
                </a:solidFill>
                <a:latin typeface="Traditional Arabic"/>
              </a:defRPr>
            </a:pPr>
            <a:r>
              <a:t>المحور الثاني (تابع): فرقنا الموسيقية وورشات التكوين الراقية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804672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CBD5E1"/>
                </a:solidFill>
                <a:latin typeface="Segoe UI"/>
              </a:defRPr>
            </a:pPr>
            <a:r>
              <a:t>Quatre formations d'élite dédiées à la transmission du patrimoine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655" y="804672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CBD5E1"/>
                </a:solidFill>
                <a:latin typeface="Cairo"/>
              </a:defRPr>
            </a:pPr>
            <a:r>
              <a:t>أربع كورالات وورشات رائدة لحفظ التراث الفني والروحي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6446520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6510528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748B"/>
                </a:solidFill>
                <a:latin typeface="Segoe UI"/>
              </a:defRPr>
            </a:pPr>
            <a:r>
              <a:t>Association Ribat Al Fath pour le Développement Durable — Reconnue d'Utilité Publique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88175" y="6510528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4748B"/>
                </a:solidFill>
                <a:latin typeface="Cairo"/>
              </a:defRPr>
            </a:pPr>
            <a:r>
              <a:t>جمعية رباط الفتح للتنمية المستديمة • الرباط عاصمة الأنوار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0" y="6510528"/>
            <a:ext cx="15846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C5A059"/>
                </a:solidFill>
                <a:latin typeface="Segoe UI"/>
              </a:defRPr>
            </a:pPr>
            <a:r>
              <a:t>Slide 6 / 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1371600"/>
            <a:ext cx="2542032" cy="4846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affiche_sahar_al_qanun_20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508760"/>
            <a:ext cx="2267712" cy="320737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22960" y="4206240"/>
            <a:ext cx="2359151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07162C"/>
                </a:solidFill>
                <a:latin typeface="Traditional Arabic"/>
              </a:defRPr>
            </a:pPr>
            <a:r>
              <a:t>سحر القانون</a:t>
            </a:r>
          </a:p>
          <a:p>
            <a:pPr algn="ctr">
              <a:defRPr sz="950" b="1">
                <a:solidFill>
                  <a:srgbClr val="A37E38"/>
                </a:solidFill>
                <a:latin typeface="Segoe UI"/>
              </a:defRPr>
            </a:pPr>
            <a:r>
              <a:t>Sahar Al Qanûn</a:t>
            </a:r>
          </a:p>
          <a:p>
            <a:pPr algn="ctr">
              <a:spcBef>
                <a:spcPts val="300"/>
              </a:spcBef>
              <a:defRPr sz="850">
                <a:solidFill>
                  <a:srgbClr val="0F172A"/>
                </a:solidFill>
                <a:latin typeface="Cairo"/>
              </a:defRPr>
            </a:pPr>
            <a:r>
              <a:t>ورشة العزف على آلة القانون</a:t>
            </a:r>
            <a:br/>
            <a:r>
              <a:t>Atelier Instrumental &amp; Solfège</a:t>
            </a:r>
          </a:p>
          <a:p>
            <a:pPr algn="ctr">
              <a:spcBef>
                <a:spcPts val="300"/>
              </a:spcBef>
              <a:defRPr sz="800">
                <a:solidFill>
                  <a:srgbClr val="64748B"/>
                </a:solidFill>
                <a:latin typeface="Segoe UI"/>
              </a:defRPr>
            </a:pPr>
            <a:r>
              <a:t>بإشراف الأستاذ التهامي بلعوات</a:t>
            </a:r>
            <a:br/>
            <a:r>
              <a:t>Pr. Touhami Belaouat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56432" y="1371600"/>
            <a:ext cx="2542032" cy="4846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affiche_nasaim_gharnata_20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3592" y="1508760"/>
            <a:ext cx="2267712" cy="321180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547872" y="4206240"/>
            <a:ext cx="2359151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07162C"/>
                </a:solidFill>
                <a:latin typeface="Traditional Arabic"/>
              </a:defRPr>
            </a:pPr>
            <a:r>
              <a:t>كورال نسائم غرناطة</a:t>
            </a:r>
          </a:p>
          <a:p>
            <a:pPr algn="ctr">
              <a:defRPr sz="950" b="1">
                <a:solidFill>
                  <a:srgbClr val="A37E38"/>
                </a:solidFill>
                <a:latin typeface="Segoe UI"/>
              </a:defRPr>
            </a:pPr>
            <a:r>
              <a:t>Nasa'im Gharnata</a:t>
            </a:r>
          </a:p>
          <a:p>
            <a:pPr algn="ctr">
              <a:spcBef>
                <a:spcPts val="300"/>
              </a:spcBef>
              <a:defRPr sz="850">
                <a:solidFill>
                  <a:srgbClr val="0F172A"/>
                </a:solidFill>
                <a:latin typeface="Cairo"/>
              </a:defRPr>
            </a:pPr>
            <a:r>
              <a:t>الموسيقى الغرناطية العريقة</a:t>
            </a:r>
            <a:br/>
            <a:r>
              <a:t>Musique Gharnatie &amp; San'as</a:t>
            </a:r>
          </a:p>
          <a:p>
            <a:pPr algn="ctr">
              <a:spcBef>
                <a:spcPts val="300"/>
              </a:spcBef>
              <a:defRPr sz="800">
                <a:solidFill>
                  <a:srgbClr val="64748B"/>
                </a:solidFill>
                <a:latin typeface="Segoe UI"/>
              </a:defRPr>
            </a:pPr>
            <a:r>
              <a:t>بإشراف الفنان ناصر شعبان</a:t>
            </a:r>
            <a:br/>
            <a:r>
              <a:t>Artiste Nasser Chaabane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81344" y="1371600"/>
            <a:ext cx="2542032" cy="4846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affiche_ranine_tarab_assil_202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504" y="1508760"/>
            <a:ext cx="2267712" cy="321180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272783" y="4206240"/>
            <a:ext cx="2359151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07162C"/>
                </a:solidFill>
                <a:latin typeface="Traditional Arabic"/>
              </a:defRPr>
            </a:pPr>
            <a:r>
              <a:t>كورال رنين</a:t>
            </a:r>
          </a:p>
          <a:p>
            <a:pPr algn="ctr">
              <a:defRPr sz="950" b="1">
                <a:solidFill>
                  <a:srgbClr val="A37E38"/>
                </a:solidFill>
                <a:latin typeface="Segoe UI"/>
              </a:defRPr>
            </a:pPr>
            <a:r>
              <a:t>Chorale Ranine</a:t>
            </a:r>
          </a:p>
          <a:p>
            <a:pPr algn="ctr">
              <a:spcBef>
                <a:spcPts val="300"/>
              </a:spcBef>
              <a:defRPr sz="850">
                <a:solidFill>
                  <a:srgbClr val="0F172A"/>
                </a:solidFill>
                <a:latin typeface="Cairo"/>
              </a:defRPr>
            </a:pPr>
            <a:r>
              <a:t>الطرب العربي والموشحات</a:t>
            </a:r>
            <a:br/>
            <a:r>
              <a:t>Tarab Assil &amp; Mouachahate</a:t>
            </a:r>
          </a:p>
          <a:p>
            <a:pPr algn="ctr">
              <a:spcBef>
                <a:spcPts val="300"/>
              </a:spcBef>
              <a:defRPr sz="800">
                <a:solidFill>
                  <a:srgbClr val="64748B"/>
                </a:solidFill>
                <a:latin typeface="Segoe UI"/>
              </a:defRPr>
            </a:pPr>
            <a:r>
              <a:t>بإشراف الأستاذ محمد أمين العمري</a:t>
            </a:r>
            <a:br/>
            <a:r>
              <a:t>Pr. Mohamed Amine El Amri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06256" y="1371600"/>
            <a:ext cx="2542032" cy="4846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affiche_anouar_officielle_202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3416" y="1508760"/>
            <a:ext cx="2267712" cy="321180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997696" y="4206240"/>
            <a:ext cx="2359151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07162C"/>
                </a:solidFill>
                <a:latin typeface="Traditional Arabic"/>
              </a:defRPr>
            </a:pPr>
            <a:r>
              <a:t>كورال أنوار</a:t>
            </a:r>
          </a:p>
          <a:p>
            <a:pPr algn="ctr">
              <a:defRPr sz="950" b="1">
                <a:solidFill>
                  <a:srgbClr val="A37E38"/>
                </a:solidFill>
                <a:latin typeface="Segoe UI"/>
              </a:defRPr>
            </a:pPr>
            <a:r>
              <a:t>Chorale Anouar</a:t>
            </a:r>
          </a:p>
          <a:p>
            <a:pPr algn="ctr">
              <a:spcBef>
                <a:spcPts val="300"/>
              </a:spcBef>
              <a:defRPr sz="850">
                <a:solidFill>
                  <a:srgbClr val="0F172A"/>
                </a:solidFill>
                <a:latin typeface="Cairo"/>
              </a:defRPr>
            </a:pPr>
            <a:r>
              <a:t>السماع الصوفي وطرب الآلة</a:t>
            </a:r>
            <a:br/>
            <a:r>
              <a:t>Samaâ Soufi &amp; Musique Al-Âla</a:t>
            </a:r>
          </a:p>
          <a:p>
            <a:pPr algn="ctr">
              <a:spcBef>
                <a:spcPts val="300"/>
              </a:spcBef>
              <a:defRPr sz="800">
                <a:solidFill>
                  <a:srgbClr val="64748B"/>
                </a:solidFill>
                <a:latin typeface="Segoe UI"/>
              </a:defRPr>
            </a:pPr>
            <a:r>
              <a:t>بإشراف الأستاذ إبراهيم الأشهب</a:t>
            </a:r>
            <a:br/>
            <a:r>
              <a:t>Pr. Ibrahim El Achhab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716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12191695" cy="36576"/>
          </a:xfrm>
          <a:prstGeom prst="rect">
            <a:avLst/>
          </a:prstGeom>
          <a:solidFill>
            <a:srgbClr val="C5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"/>
            <a:ext cx="107286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 b="1">
                <a:solidFill>
                  <a:srgbClr val="F5E1B2"/>
                </a:solidFill>
                <a:latin typeface="Arial"/>
              </a:defRPr>
            </a:pPr>
            <a:r>
              <a:t>SOUS LE HAUT PATRONAGE DE SA MAJESTÉ LE ROI MOHAMMED VI  |  تحت الرعاية السامية لصاحب الجلالة الملك محمد السادس نصره الله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9184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Segoe UI"/>
              </a:defRPr>
            </a:pPr>
            <a:r>
              <a:t>Axe 2 (Suite) : Arts Plastiques &amp; Salons d'Excellence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56655" y="329184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1">
                <a:solidFill>
                  <a:srgbClr val="F5E1B2"/>
                </a:solidFill>
                <a:latin typeface="Traditional Arabic"/>
              </a:defRPr>
            </a:pPr>
            <a:r>
              <a:t>المحور الثاني (تابع): الفنون التشكيلية والمعارض الكبرى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804672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CBD5E1"/>
                </a:solidFill>
                <a:latin typeface="Segoe UI"/>
              </a:defRPr>
            </a:pPr>
            <a:r>
              <a:t>Écho des Arts, Florilège Culturel et Salons de Bab Rouah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655" y="804672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CBD5E1"/>
                </a:solidFill>
                <a:latin typeface="Cairo"/>
              </a:defRPr>
            </a:pPr>
            <a:r>
              <a:t>صدى الفنون، الفلوريلج الثقافي، ومعارض قاعة باب الرواح التاريخية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6446520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6510528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748B"/>
                </a:solidFill>
                <a:latin typeface="Segoe UI"/>
              </a:defRPr>
            </a:pPr>
            <a:r>
              <a:t>Association Ribat Al Fath pour le Développement Durable — Reconnue d'Utilité Publique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88175" y="6510528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4748B"/>
                </a:solidFill>
                <a:latin typeface="Cairo"/>
              </a:defRPr>
            </a:pPr>
            <a:r>
              <a:t>جمعية رباط الفتح للتنمية المستديمة • الرباط عاصمة الأنوار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0" y="6510528"/>
            <a:ext cx="15846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C5A059"/>
                </a:solidFill>
                <a:latin typeface="Segoe UI"/>
              </a:defRPr>
            </a:pPr>
            <a:r>
              <a:t>Slide 7 / 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1371600"/>
            <a:ext cx="5486400" cy="2377440"/>
          </a:xfrm>
          <a:prstGeom prst="roundRect">
            <a:avLst/>
          </a:prstGeom>
          <a:solidFill>
            <a:srgbClr val="FEF9ED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6112" y="1481328"/>
            <a:ext cx="5157216" cy="2157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1">
                <a:solidFill>
                  <a:srgbClr val="92400E"/>
                </a:solidFill>
                <a:latin typeface="Traditional Arabic"/>
              </a:defRPr>
            </a:pPr>
            <a:r>
              <a:t>الفلوريلج الثقافي وصدى الفنون التشكيلية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معارض فنية راقية بقاعة باب الرواح التاريخية بالرباط تحت إشراف وزراء الثقافة.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الاحتفاء بكبار رواد المدرسة التشكيلية المغربية والعالمية (تكريم الفنان جاك غوترا وغيره).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جسر تواصل بين الأجيال الفنية وإتاحة الفرصة للمواهب الشابة الصاعدة.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إشعاع بصري يعزز مكانة الرباط كعاصمة للثقافة والجمال.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931920"/>
            <a:ext cx="5486400" cy="2286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6112" y="4041648"/>
            <a:ext cx="5157216" cy="2066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07162C"/>
                </a:solidFill>
                <a:latin typeface="Segoe UI"/>
              </a:defRPr>
            </a:pPr>
            <a:r>
              <a:t>Florilège Culturel &amp; Salons d'Arts Visuels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Manifestation artistique majeure organisée à la prestigieuse Galerie Bab Rouah.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Vernissages officiels en présence de personnalités éminentes du gouvernement et des lettres.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Hommage aux artistes peintres d'exception dont les toiles célèbrent la lumière marocaine.</a:t>
            </a:r>
          </a:p>
          <a:p>
            <a:pPr algn="l">
              <a:spcAft>
                <a:spcPts val="300"/>
              </a:spcAft>
              <a:defRPr sz="919">
                <a:solidFill>
                  <a:srgbClr val="0F172A"/>
                </a:solidFill>
                <a:latin typeface="Segoe UI"/>
              </a:defRPr>
            </a:pPr>
            <a:r>
              <a:t>• Catalogues d'exposition édités en quadrichromie et diffusion auprès des galeries d'art.</a:t>
            </a:r>
          </a:p>
        </p:txBody>
      </p:sp>
      <p:pic>
        <p:nvPicPr>
          <p:cNvPr id="17" name="Picture 16" descr="vernissage_gautrat_bab_rouah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371600"/>
            <a:ext cx="4967935" cy="3311957"/>
          </a:xfrm>
          <a:prstGeom prst="rect">
            <a:avLst/>
          </a:prstGeom>
        </p:spPr>
      </p:pic>
      <p:pic>
        <p:nvPicPr>
          <p:cNvPr id="18" name="Picture 17" descr="vernissage_gautrat_ministre_bensai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3931920"/>
            <a:ext cx="4967935" cy="331195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716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12191695" cy="36576"/>
          </a:xfrm>
          <a:prstGeom prst="rect">
            <a:avLst/>
          </a:prstGeom>
          <a:solidFill>
            <a:srgbClr val="C5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"/>
            <a:ext cx="107286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 b="1">
                <a:solidFill>
                  <a:srgbClr val="F5E1B2"/>
                </a:solidFill>
                <a:latin typeface="Arial"/>
              </a:defRPr>
            </a:pPr>
            <a:r>
              <a:t>SOUS LE HAUT PATRONAGE DE SA MAJESTÉ LE ROI MOHAMMED VI  |  تحت الرعاية السامية لصاحب الجلالة الملك محمد السادس نصره الله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9184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Segoe UI"/>
              </a:defRPr>
            </a:pPr>
            <a:r>
              <a:t>Axe 3 : Jalons de l'Histoire de Ribat Al Fath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56655" y="329184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1">
                <a:solidFill>
                  <a:srgbClr val="F5E1B2"/>
                </a:solidFill>
                <a:latin typeface="Traditional Arabic"/>
              </a:defRPr>
            </a:pPr>
            <a:r>
              <a:t>المحور الثالث: محطات من مسيرة جمعية رباط الفتح (1986 - 2026)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804672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CBD5E1"/>
                </a:solidFill>
                <a:latin typeface="Segoe UI"/>
              </a:defRPr>
            </a:pPr>
            <a:r>
              <a:t>Quatre décennies d'engagement citoyen, patrimonial et culturel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655" y="804672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CBD5E1"/>
                </a:solidFill>
                <a:latin typeface="Cairo"/>
              </a:defRPr>
            </a:pPr>
            <a:r>
              <a:t>أربعة عقود من الالتزام الوطني وصيانة التراث وخدمة العاصمة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6446520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6510528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748B"/>
                </a:solidFill>
                <a:latin typeface="Segoe UI"/>
              </a:defRPr>
            </a:pPr>
            <a:r>
              <a:t>Association Ribat Al Fath pour le Développement Durable — Reconnue d'Utilité Publique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88175" y="6510528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4748B"/>
                </a:solidFill>
                <a:latin typeface="Cairo"/>
              </a:defRPr>
            </a:pPr>
            <a:r>
              <a:t>جمعية رباط الفتح للتنمية المستديمة • الرباط عاصمة الأنوار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0" y="6510528"/>
            <a:ext cx="15846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C5A059"/>
                </a:solidFill>
                <a:latin typeface="Segoe UI"/>
              </a:defRPr>
            </a:pPr>
            <a:r>
              <a:t>Slide 8 / 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1371600"/>
            <a:ext cx="2029968" cy="3017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1508760"/>
            <a:ext cx="1847088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A37E38"/>
                </a:solidFill>
                <a:latin typeface="Segoe UI"/>
              </a:defRPr>
            </a:pPr>
            <a:r>
              <a:t>1986</a:t>
            </a:r>
          </a:p>
          <a:p>
            <a:pPr algn="ctr">
              <a:spcBef>
                <a:spcPts val="200"/>
              </a:spcBef>
              <a:defRPr sz="1300" b="1">
                <a:solidFill>
                  <a:srgbClr val="07162C"/>
                </a:solidFill>
                <a:latin typeface="Traditional Arabic"/>
              </a:defRPr>
            </a:pPr>
            <a:r>
              <a:t>التأسيس والنشأة</a:t>
            </a:r>
          </a:p>
          <a:p>
            <a:pPr algn="ctr">
              <a:spcBef>
                <a:spcPts val="100"/>
              </a:spcBef>
              <a:defRPr sz="850">
                <a:solidFill>
                  <a:srgbClr val="64748B"/>
                </a:solidFill>
                <a:latin typeface="Segoe UI"/>
              </a:defRPr>
            </a:pPr>
            <a:r>
              <a:t>Fondation à Rabat</a:t>
            </a:r>
          </a:p>
          <a:p>
            <a:pPr algn="r">
              <a:spcBef>
                <a:spcPts val="600"/>
              </a:spcBef>
              <a:defRPr sz="1050">
                <a:solidFill>
                  <a:srgbClr val="0F172A"/>
                </a:solidFill>
                <a:latin typeface="Traditional Arabic"/>
              </a:defRPr>
            </a:pPr>
            <a:r>
              <a:t>انطلاقة الجمعية بمبادرة نخبة من رجالات الفكر بالعاصمة لخدمة التنمية الشاملة.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907791" y="1371600"/>
            <a:ext cx="2029968" cy="3017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999232" y="1508760"/>
            <a:ext cx="1847088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A37E38"/>
                </a:solidFill>
                <a:latin typeface="Segoe UI"/>
              </a:defRPr>
            </a:pPr>
            <a:r>
              <a:t>1990</a:t>
            </a:r>
          </a:p>
          <a:p>
            <a:pPr algn="ctr">
              <a:spcBef>
                <a:spcPts val="200"/>
              </a:spcBef>
              <a:defRPr sz="1300" b="1">
                <a:solidFill>
                  <a:srgbClr val="07162C"/>
                </a:solidFill>
                <a:latin typeface="Traditional Arabic"/>
              </a:defRPr>
            </a:pPr>
            <a:r>
              <a:t>المنفعة العامة</a:t>
            </a:r>
          </a:p>
          <a:p>
            <a:pPr algn="ctr">
              <a:spcBef>
                <a:spcPts val="100"/>
              </a:spcBef>
              <a:defRPr sz="850">
                <a:solidFill>
                  <a:srgbClr val="64748B"/>
                </a:solidFill>
                <a:latin typeface="Segoe UI"/>
              </a:defRPr>
            </a:pPr>
            <a:r>
              <a:t>Utilité Publique</a:t>
            </a:r>
          </a:p>
          <a:p>
            <a:pPr algn="r">
              <a:spcBef>
                <a:spcPts val="600"/>
              </a:spcBef>
              <a:defRPr sz="1050">
                <a:solidFill>
                  <a:srgbClr val="0F172A"/>
                </a:solidFill>
                <a:latin typeface="Traditional Arabic"/>
              </a:defRPr>
            </a:pPr>
            <a:r>
              <a:t>تتويج المسيرة بالاعتراف بصفة المنفعة العامة تقديراً لمشاريع الجمعية ذات النفع العام.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84064" y="1371600"/>
            <a:ext cx="2029968" cy="3017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175503" y="1508760"/>
            <a:ext cx="1847088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A37E38"/>
                </a:solidFill>
                <a:latin typeface="Segoe UI"/>
              </a:defRPr>
            </a:pPr>
            <a:r>
              <a:t>2000s</a:t>
            </a:r>
          </a:p>
          <a:p>
            <a:pPr algn="ctr">
              <a:spcBef>
                <a:spcPts val="200"/>
              </a:spcBef>
              <a:defRPr sz="1300" b="1">
                <a:solidFill>
                  <a:srgbClr val="07162C"/>
                </a:solidFill>
                <a:latin typeface="Traditional Arabic"/>
              </a:defRPr>
            </a:pPr>
            <a:r>
              <a:t>ترميم الأوداية والتراث</a:t>
            </a:r>
          </a:p>
          <a:p>
            <a:pPr algn="ctr">
              <a:spcBef>
                <a:spcPts val="100"/>
              </a:spcBef>
              <a:defRPr sz="850">
                <a:solidFill>
                  <a:srgbClr val="64748B"/>
                </a:solidFill>
                <a:latin typeface="Segoe UI"/>
              </a:defRPr>
            </a:pPr>
            <a:r>
              <a:t>Réhabilitation Patrimoine</a:t>
            </a:r>
          </a:p>
          <a:p>
            <a:pPr algn="r">
              <a:spcBef>
                <a:spcPts val="600"/>
              </a:spcBef>
              <a:defRPr sz="1050">
                <a:solidFill>
                  <a:srgbClr val="0F172A"/>
                </a:solidFill>
                <a:latin typeface="Traditional Arabic"/>
              </a:defRPr>
            </a:pPr>
            <a:r>
              <a:t>المساهمة المحورية في تأهيل قصبة الأوداية، أسوار الرباط التاريخية والمآثر الخالدة.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60336" y="1371600"/>
            <a:ext cx="2029968" cy="3017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51775" y="1508760"/>
            <a:ext cx="1847088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A37E38"/>
                </a:solidFill>
                <a:latin typeface="Segoe UI"/>
              </a:defRPr>
            </a:pPr>
            <a:r>
              <a:t>2010s</a:t>
            </a:r>
          </a:p>
          <a:p>
            <a:pPr algn="ctr">
              <a:spcBef>
                <a:spcPts val="200"/>
              </a:spcBef>
              <a:defRPr sz="1300" b="1">
                <a:solidFill>
                  <a:srgbClr val="07162C"/>
                </a:solidFill>
                <a:latin typeface="Traditional Arabic"/>
              </a:defRPr>
            </a:pPr>
            <a:r>
              <a:t>البيئة والدار الخضراء</a:t>
            </a:r>
          </a:p>
          <a:p>
            <a:pPr algn="ctr">
              <a:spcBef>
                <a:spcPts val="100"/>
              </a:spcBef>
              <a:defRPr sz="850">
                <a:solidFill>
                  <a:srgbClr val="64748B"/>
                </a:solidFill>
                <a:latin typeface="Segoe UI"/>
              </a:defRPr>
            </a:pPr>
            <a:r>
              <a:t>Transition Écologique</a:t>
            </a:r>
          </a:p>
          <a:p>
            <a:pPr algn="r">
              <a:spcBef>
                <a:spcPts val="600"/>
              </a:spcBef>
              <a:defRPr sz="1050">
                <a:solidFill>
                  <a:srgbClr val="0F172A"/>
                </a:solidFill>
                <a:latin typeface="Traditional Arabic"/>
              </a:defRPr>
            </a:pPr>
            <a:r>
              <a:t>إنشاء دار البيئة ومختبرات التوعية الإيكولوجية ومواكبة قمم المناخ والتنمية.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36608" y="1371600"/>
            <a:ext cx="2029968" cy="3017520"/>
          </a:xfrm>
          <a:prstGeom prst="roundRect">
            <a:avLst/>
          </a:prstGeom>
          <a:solidFill>
            <a:srgbClr val="07162C"/>
          </a:solidFill>
          <a:ln w="1905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528048" y="1508760"/>
            <a:ext cx="1847088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5E1B2"/>
                </a:solidFill>
                <a:latin typeface="Segoe UI"/>
              </a:defRPr>
            </a:pPr>
            <a:r>
              <a:t>2026</a:t>
            </a:r>
          </a:p>
          <a:p>
            <a:pPr algn="ctr">
              <a:spcBef>
                <a:spcPts val="200"/>
              </a:spcBef>
              <a:defRPr sz="1300" b="1">
                <a:solidFill>
                  <a:srgbClr val="FFFFFF"/>
                </a:solidFill>
                <a:latin typeface="Traditional Arabic"/>
              </a:defRPr>
            </a:pPr>
            <a:r>
              <a:t>الذكرى الأربعون</a:t>
            </a:r>
          </a:p>
          <a:p>
            <a:pPr algn="ctr">
              <a:spcBef>
                <a:spcPts val="100"/>
              </a:spcBef>
              <a:defRPr sz="850">
                <a:solidFill>
                  <a:srgbClr val="C5A059"/>
                </a:solidFill>
                <a:latin typeface="Segoe UI"/>
              </a:defRPr>
            </a:pPr>
            <a:r>
              <a:t>40 Ans d'Excellence</a:t>
            </a:r>
          </a:p>
          <a:p>
            <a:pPr algn="r">
              <a:spcBef>
                <a:spcPts val="600"/>
              </a:spcBef>
              <a:defRPr sz="1050">
                <a:solidFill>
                  <a:srgbClr val="E2E8F0"/>
                </a:solidFill>
                <a:latin typeface="Traditional Arabic"/>
              </a:defRPr>
            </a:pPr>
            <a:r>
              <a:t>الاحتفال بـ 40 سنة من الإشعاع، ومواصلة العطاء دعماً لـ 'الرباط مدينة الأنوار'.</a:t>
            </a:r>
          </a:p>
        </p:txBody>
      </p:sp>
      <p:pic>
        <p:nvPicPr>
          <p:cNvPr id="23" name="Picture 22" descr="kasbah_ouday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4572000"/>
            <a:ext cx="5212080" cy="3474720"/>
          </a:xfrm>
          <a:prstGeom prst="rect">
            <a:avLst/>
          </a:prstGeom>
        </p:spPr>
      </p:pic>
      <p:pic>
        <p:nvPicPr>
          <p:cNvPr id="24" name="Picture 23" descr="tour_mohammed_v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095" y="4572000"/>
            <a:ext cx="5212080" cy="343258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0716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12191695" cy="36576"/>
          </a:xfrm>
          <a:prstGeom prst="rect">
            <a:avLst/>
          </a:prstGeom>
          <a:solidFill>
            <a:srgbClr val="C5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"/>
            <a:ext cx="107286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 b="1">
                <a:solidFill>
                  <a:srgbClr val="F5E1B2"/>
                </a:solidFill>
                <a:latin typeface="Arial"/>
              </a:defRPr>
            </a:pPr>
            <a:r>
              <a:t>SOUS LE HAUT PATRONAGE DE SA MAJESTÉ LE ROI MOHAMMED VI  |  تحت الرعاية السامية لصاحب الجلالة الملك محمد السادس نصره الله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9184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Segoe UI"/>
              </a:defRPr>
            </a:pPr>
            <a:r>
              <a:t>Axe 4 : Impact Sociétal, Écologique &amp; Jeunesse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56655" y="329184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1">
                <a:solidFill>
                  <a:srgbClr val="F5E1B2"/>
                </a:solidFill>
                <a:latin typeface="Traditional Arabic"/>
              </a:defRPr>
            </a:pPr>
            <a:r>
              <a:t>المحور الرابع: إسهام الجمعية في الحياة الثقافية والمجتمعية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804672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CBD5E1"/>
                </a:solidFill>
                <a:latin typeface="Segoe UI"/>
              </a:defRPr>
            </a:pPr>
            <a:r>
              <a:t>Solidarité, transition écologique, jeunesse et innovation MédinaTech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6655" y="804672"/>
            <a:ext cx="5303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CBD5E1"/>
                </a:solidFill>
                <a:latin typeface="Cairo"/>
              </a:defRPr>
            </a:pPr>
            <a:r>
              <a:t>العمل التضامني، حماية البيئة، والابتكار الرقمي للشباب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6446520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6510528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748B"/>
                </a:solidFill>
                <a:latin typeface="Segoe UI"/>
              </a:defRPr>
            </a:pPr>
            <a:r>
              <a:t>Association Ribat Al Fath pour le Développement Durable — Reconnue d'Utilité Publique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88175" y="6510528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4748B"/>
                </a:solidFill>
                <a:latin typeface="Cairo"/>
              </a:defRPr>
            </a:pPr>
            <a:r>
              <a:t>جمعية رباط الفتح للتنمية المستديمة • الرباط عاصمة الأنوار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0" y="6510528"/>
            <a:ext cx="15846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C5A059"/>
                </a:solidFill>
                <a:latin typeface="Segoe UI"/>
              </a:defRPr>
            </a:pPr>
            <a:r>
              <a:t>Slide 9 / 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1371600"/>
            <a:ext cx="3429000" cy="2468880"/>
          </a:xfrm>
          <a:prstGeom prst="roundRect">
            <a:avLst/>
          </a:prstGeom>
          <a:solidFill>
            <a:srgbClr val="FEF9ED"/>
          </a:solidFill>
          <a:ln w="1524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6112" y="1481328"/>
            <a:ext cx="3099816" cy="2249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1">
                <a:solidFill>
                  <a:srgbClr val="92400E"/>
                </a:solidFill>
                <a:latin typeface="Traditional Arabic"/>
              </a:defRPr>
            </a:pPr>
            <a:r>
              <a:t>العمل الاجتماعي والتضامني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موائد إفطار رمضان بدار الحكام بالمدينة العتيقة لفائدة المعوزين وعابري السبيل.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قوافل طبية وحملات تضامنية لدعم الفئات الهشة وأطفال المدارس.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ترسيخ قيم التكافل والتآزر المستمدة من التقاليد المغربية الأصيلة.</a:t>
            </a:r>
          </a:p>
        </p:txBody>
      </p:sp>
      <p:pic>
        <p:nvPicPr>
          <p:cNvPr id="15" name="Picture 14" descr="social_iftar_dar_hakam_medin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977639"/>
            <a:ext cx="3429000" cy="1546412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4379976" y="1371600"/>
            <a:ext cx="3429000" cy="24688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4568" y="1481328"/>
            <a:ext cx="3099816" cy="2249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1">
                <a:solidFill>
                  <a:srgbClr val="07162C"/>
                </a:solidFill>
                <a:latin typeface="Traditional Arabic"/>
              </a:defRPr>
            </a:pPr>
            <a:r>
              <a:t>تمكين الشباب والابتكار الرقمي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مبادرة MédinaTech والهاكاثون الرقمي لابتكار حلول ذكية للمدينة العتيقة.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تكوين الشباب في مجالات الرقمنة، البرمجة، والذكاء الاصطناعي التطبيقي.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احتضان المشاريع الريادية الناشئة الداعمة للتراث والتنمية الحضرية.</a:t>
            </a:r>
          </a:p>
        </p:txBody>
      </p:sp>
      <p:pic>
        <p:nvPicPr>
          <p:cNvPr id="18" name="Picture 17" descr="affiche_hackath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976" y="3977639"/>
            <a:ext cx="3429000" cy="5157603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8028431" y="1371600"/>
            <a:ext cx="3429000" cy="24688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93023" y="1481328"/>
            <a:ext cx="3099816" cy="2249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300" b="1">
                <a:solidFill>
                  <a:srgbClr val="07162C"/>
                </a:solidFill>
                <a:latin typeface="Traditional Arabic"/>
              </a:defRPr>
            </a:pPr>
            <a:r>
              <a:t>البيئة والتنمية المستدامة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حملات التشجير وحماية الحزام الأخضر لعاصمة المملكة.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برامج التربية البيئية بالمدارس والمؤسسات التعليمية بالرباط.</a:t>
            </a:r>
          </a:p>
          <a:p>
            <a:pPr algn="r">
              <a:spcAft>
                <a:spcPts val="300"/>
              </a:spcAft>
              <a:defRPr sz="1100">
                <a:solidFill>
                  <a:srgbClr val="0F172A"/>
                </a:solidFill>
                <a:latin typeface="Traditional Arabic"/>
              </a:defRPr>
            </a:pPr>
            <a:r>
              <a:t>• مواكبة الورش الملكي 'الرباط مدينة الأنوار، عاصمة المغرب الثقافية'.</a:t>
            </a:r>
          </a:p>
        </p:txBody>
      </p:sp>
      <p:pic>
        <p:nvPicPr>
          <p:cNvPr id="21" name="Picture 20" descr="parc_hassan_i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431" y="3977639"/>
            <a:ext cx="3429000" cy="228711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6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48640" y="457200"/>
            <a:ext cx="11094415" cy="5943600"/>
          </a:xfrm>
          <a:prstGeom prst="roundRect">
            <a:avLst/>
          </a:prstGeom>
          <a:solidFill>
            <a:srgbClr val="0E2648"/>
          </a:solidFill>
          <a:ln w="2286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731520"/>
            <a:ext cx="10362895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5E1B2"/>
                </a:solidFill>
                <a:latin typeface="Traditional Arabic"/>
              </a:defRPr>
            </a:pPr>
            <a:r>
              <a:t>آفاق المستقبل ومواصلة العطاء والابتكار</a:t>
            </a:r>
          </a:p>
          <a:p>
            <a:pPr algn="ctr">
              <a:defRPr sz="1500">
                <a:solidFill>
                  <a:srgbClr val="FFFFFF"/>
                </a:solidFill>
                <a:latin typeface="Segoe UI"/>
              </a:defRPr>
            </a:pPr>
            <a:r>
              <a:t>Cap sur l'Avenir : Nouveaux Horizons &amp; Rayonnement Digital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05840" y="2011680"/>
            <a:ext cx="3246120" cy="3200400"/>
          </a:xfrm>
          <a:prstGeom prst="roundRect">
            <a:avLst/>
          </a:prstGeom>
          <a:solidFill>
            <a:srgbClr val="13315A"/>
          </a:solidFill>
          <a:ln w="1651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148840"/>
            <a:ext cx="29718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5E1B2"/>
                </a:solidFill>
                <a:latin typeface="Traditional Arabic"/>
              </a:defRPr>
            </a:pPr>
            <a:r>
              <a:t>التحول الرقمي ومنصة التيك توك</a:t>
            </a:r>
          </a:p>
          <a:p>
            <a:pPr algn="ctr">
              <a:spcBef>
                <a:spcPts val="300"/>
              </a:spcBef>
              <a:defRPr sz="1000" b="1">
                <a:solidFill>
                  <a:srgbClr val="FFFFFF"/>
                </a:solidFill>
                <a:latin typeface="Segoe UI"/>
              </a:defRPr>
            </a:pPr>
            <a:r>
              <a:t>Présence Digitale &amp; TikTok</a:t>
            </a:r>
          </a:p>
          <a:p>
            <a:pPr algn="r">
              <a:spcBef>
                <a:spcPts val="500"/>
              </a:spcBef>
              <a:defRPr sz="1100">
                <a:solidFill>
                  <a:srgbClr val="F1F5F9"/>
                </a:solidFill>
                <a:latin typeface="Traditional Arabic"/>
              </a:defRPr>
            </a:pPr>
            <a:r>
              <a:t>• إطلاق الحساب الرسمي : @association.ribatalfath</a:t>
            </a:r>
          </a:p>
          <a:p>
            <a:pPr algn="r">
              <a:spcBef>
                <a:spcPts val="500"/>
              </a:spcBef>
              <a:defRPr sz="1100">
                <a:solidFill>
                  <a:srgbClr val="F1F5F9"/>
                </a:solidFill>
                <a:latin typeface="Traditional Arabic"/>
              </a:defRPr>
            </a:pPr>
            <a:r>
              <a:t>• مقاطع فيديو عمودية حديثة تبرز أنشطة الجمعية</a:t>
            </a:r>
          </a:p>
          <a:p>
            <a:pPr algn="r">
              <a:spcBef>
                <a:spcPts val="500"/>
              </a:spcBef>
              <a:defRPr sz="1100">
                <a:solidFill>
                  <a:srgbClr val="F1F5F9"/>
                </a:solidFill>
                <a:latin typeface="Traditional Arabic"/>
              </a:defRPr>
            </a:pPr>
            <a:r>
              <a:t>• تفاعل ديناميكي مستمر مع الشباب وعشاق التراث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34840" y="2011680"/>
            <a:ext cx="3246120" cy="3200400"/>
          </a:xfrm>
          <a:prstGeom prst="roundRect">
            <a:avLst/>
          </a:prstGeom>
          <a:solidFill>
            <a:srgbClr val="13315A"/>
          </a:solidFill>
          <a:ln w="1651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0" y="2148840"/>
            <a:ext cx="29718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5E1B2"/>
                </a:solidFill>
                <a:latin typeface="Traditional Arabic"/>
              </a:defRPr>
            </a:pPr>
            <a:r>
              <a:t>موسم 2026 - 2027 الثقافي والفني</a:t>
            </a:r>
          </a:p>
          <a:p>
            <a:pPr algn="ctr">
              <a:spcBef>
                <a:spcPts val="300"/>
              </a:spcBef>
              <a:defRPr sz="1000" b="1">
                <a:solidFill>
                  <a:srgbClr val="FFFFFF"/>
                </a:solidFill>
                <a:latin typeface="Segoe UI"/>
              </a:defRPr>
            </a:pPr>
            <a:r>
              <a:t>Saison Culturelle 2026-2027</a:t>
            </a:r>
          </a:p>
          <a:p>
            <a:pPr algn="r">
              <a:spcBef>
                <a:spcPts val="500"/>
              </a:spcBef>
              <a:defRPr sz="1100">
                <a:solidFill>
                  <a:srgbClr val="F1F5F9"/>
                </a:solidFill>
                <a:latin typeface="Traditional Arabic"/>
              </a:defRPr>
            </a:pPr>
            <a:r>
              <a:t>• انطلاق دورات ورشات القانون والفرق الغنائية</a:t>
            </a:r>
          </a:p>
          <a:p>
            <a:pPr algn="r">
              <a:spcBef>
                <a:spcPts val="500"/>
              </a:spcBef>
              <a:defRPr sz="1100">
                <a:solidFill>
                  <a:srgbClr val="F1F5F9"/>
                </a:solidFill>
                <a:latin typeface="Traditional Arabic"/>
              </a:defRPr>
            </a:pPr>
            <a:r>
              <a:t>• الدورة الجديدة لمهرجان الموسيقى الأندلسية</a:t>
            </a:r>
          </a:p>
          <a:p>
            <a:pPr algn="r">
              <a:spcBef>
                <a:spcPts val="500"/>
              </a:spcBef>
              <a:defRPr sz="1100">
                <a:solidFill>
                  <a:srgbClr val="F1F5F9"/>
                </a:solidFill>
                <a:latin typeface="Traditional Arabic"/>
              </a:defRPr>
            </a:pPr>
            <a:r>
              <a:t>• ندوات فكرية دولية تحتفي بمرور 40 عاماً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2011680"/>
            <a:ext cx="3246120" cy="3200400"/>
          </a:xfrm>
          <a:prstGeom prst="roundRect">
            <a:avLst/>
          </a:prstGeom>
          <a:solidFill>
            <a:srgbClr val="13315A"/>
          </a:solidFill>
          <a:ln w="16510"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01000" y="2148840"/>
            <a:ext cx="29718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5E1B2"/>
                </a:solidFill>
                <a:latin typeface="Traditional Arabic"/>
              </a:defRPr>
            </a:pPr>
            <a:r>
              <a:t>المقر الرسمي وقنوات التواصل</a:t>
            </a:r>
          </a:p>
          <a:p>
            <a:pPr algn="ctr">
              <a:spcBef>
                <a:spcPts val="300"/>
              </a:spcBef>
              <a:defRPr sz="1000" b="1">
                <a:solidFill>
                  <a:srgbClr val="FFFFFF"/>
                </a:solidFill>
                <a:latin typeface="Segoe UI"/>
              </a:defRPr>
            </a:pPr>
            <a:r>
              <a:t>Siège &amp; Coordonnées</a:t>
            </a:r>
          </a:p>
          <a:p>
            <a:pPr algn="r">
              <a:spcBef>
                <a:spcPts val="500"/>
              </a:spcBef>
              <a:defRPr sz="1100">
                <a:solidFill>
                  <a:srgbClr val="F1F5F9"/>
                </a:solidFill>
                <a:latin typeface="Traditional Arabic"/>
              </a:defRPr>
            </a:pPr>
            <a:r>
              <a:t>• المقر : ص.ب 717 - زنقة القاضي بن عبد الله، الرباط</a:t>
            </a:r>
          </a:p>
          <a:p>
            <a:pPr algn="r">
              <a:spcBef>
                <a:spcPts val="500"/>
              </a:spcBef>
              <a:defRPr sz="1100">
                <a:solidFill>
                  <a:srgbClr val="F1F5F9"/>
                </a:solidFill>
                <a:latin typeface="Traditional Arabic"/>
              </a:defRPr>
            </a:pPr>
            <a:r>
              <a:t>• الهاتف / الفاكس : 0537731776 / 0537731775</a:t>
            </a:r>
          </a:p>
          <a:p>
            <a:pPr algn="r">
              <a:spcBef>
                <a:spcPts val="500"/>
              </a:spcBef>
              <a:defRPr sz="1100">
                <a:solidFill>
                  <a:srgbClr val="F1F5F9"/>
                </a:solidFill>
                <a:latin typeface="Traditional Arabic"/>
              </a:defRPr>
            </a:pPr>
            <a:r>
              <a:t>• البوابة الإلكترونية : ribatalfath.org.ma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39496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5E1B2"/>
                </a:solidFill>
                <a:latin typeface="Traditional Arabic"/>
              </a:defRPr>
            </a:pPr>
            <a:r>
              <a:t>شكراً لكم على حسن تتبعكم • Merci de votre attention</a:t>
            </a:r>
          </a:p>
          <a:p>
            <a:pPr algn="ctr">
              <a:defRPr sz="1100" b="1">
                <a:solidFill>
                  <a:srgbClr val="25F4EE"/>
                </a:solidFill>
                <a:latin typeface="Segoe UI"/>
              </a:defRPr>
            </a:pPr>
            <a:r>
              <a:t>Suivez nos actualités sur TikTok : @association.ribatalfath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